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6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38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2B40-1E0C-4D24-AD54-08EA369BA0FE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6387-43BF-41D4-82B9-BC660D36A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87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2B40-1E0C-4D24-AD54-08EA369BA0FE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6387-43BF-41D4-82B9-BC660D36A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28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2B40-1E0C-4D24-AD54-08EA369BA0FE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6387-43BF-41D4-82B9-BC660D36A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56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2B40-1E0C-4D24-AD54-08EA369BA0FE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6387-43BF-41D4-82B9-BC660D36A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4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2B40-1E0C-4D24-AD54-08EA369BA0FE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6387-43BF-41D4-82B9-BC660D36A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76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2B40-1E0C-4D24-AD54-08EA369BA0FE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6387-43BF-41D4-82B9-BC660D36A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90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2B40-1E0C-4D24-AD54-08EA369BA0FE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6387-43BF-41D4-82B9-BC660D36A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83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2B40-1E0C-4D24-AD54-08EA369BA0FE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6387-43BF-41D4-82B9-BC660D36A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64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2B40-1E0C-4D24-AD54-08EA369BA0FE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6387-43BF-41D4-82B9-BC660D36A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73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2B40-1E0C-4D24-AD54-08EA369BA0FE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6387-43BF-41D4-82B9-BC660D36A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72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2B40-1E0C-4D24-AD54-08EA369BA0FE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6387-43BF-41D4-82B9-BC660D36A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68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92B40-1E0C-4D24-AD54-08EA369BA0FE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6387-43BF-41D4-82B9-BC660D36A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2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Zob%C3%A1k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Semeno" TargetMode="External"/><Relationship Id="rId5" Type="http://schemas.openxmlformats.org/officeDocument/2006/relationships/hyperlink" Target="https://cs.wikipedia.org/wiki/Hmyz" TargetMode="External"/><Relationship Id="rId4" Type="http://schemas.openxmlformats.org/officeDocument/2006/relationships/hyperlink" Target="https://cs.wikipedia.org/wiki/Pavouc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ta%C4%8D%C3%AD_budka" TargetMode="External"/><Relationship Id="rId2" Type="http://schemas.openxmlformats.org/officeDocument/2006/relationships/hyperlink" Target="https://cs.wikipedia.org/wiki/Str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cs.wikipedia.org/wiki/Vejc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rehravac.rozhlas.cz/audio/2038315/embed?iframe=true&amp;width=545&amp;height=550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rozhlas.cz/hlas/pevci-a/_zprava/brhlik-lesni-video--1843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ydXinPD7NCQ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trom" TargetMode="External"/><Relationship Id="rId2" Type="http://schemas.openxmlformats.org/officeDocument/2006/relationships/hyperlink" Target="https://cs.wikipedia.org/wiki/Soubor:Cyanistes_caeruleus.og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oubor:Cyanistes_caeruleus.og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0p_jlMi2lv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a06evghG2Q" TargetMode="External"/><Relationship Id="rId2" Type="http://schemas.openxmlformats.org/officeDocument/2006/relationships/hyperlink" Target="https://cs.wikipedia.org/wiki/Soubor:Parus_major.og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upload.wikimedia.org/wikipedia/commons/3/34/20100527-box1-fledging.og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F945F-7820-4883-9CEA-8FEF1793D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ŠPLHAVCI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2DE3F94-6F7F-4303-8461-AFBB6E1E4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52" y="1100317"/>
            <a:ext cx="3785944" cy="349940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9327BE1-8357-437A-B904-A0913A48F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251" y="4149080"/>
            <a:ext cx="5273497" cy="29019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2AA29E2-3FCC-4147-8224-F2BE14587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821" y="1082413"/>
            <a:ext cx="2938527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32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6" r="21851"/>
          <a:stretch/>
        </p:blipFill>
        <p:spPr bwMode="auto">
          <a:xfrm>
            <a:off x="5292080" y="2780928"/>
            <a:ext cx="3515558" cy="375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Sýkora babka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97152"/>
          </a:xfrm>
        </p:spPr>
        <p:txBody>
          <a:bodyPr>
            <a:normAutofit/>
          </a:bodyPr>
          <a:lstStyle/>
          <a:p>
            <a:r>
              <a:rPr lang="cs-CZ" dirty="0"/>
              <a:t>svrchní část těla má šedohnědou</a:t>
            </a:r>
          </a:p>
          <a:p>
            <a:r>
              <a:rPr lang="cs-CZ" dirty="0"/>
              <a:t>líce bílé a zátylek</a:t>
            </a:r>
          </a:p>
          <a:p>
            <a:r>
              <a:rPr lang="cs-CZ" dirty="0"/>
              <a:t> temeno, čelo a bradu leskle černé.</a:t>
            </a:r>
          </a:p>
          <a:p>
            <a:r>
              <a:rPr lang="cs-CZ" dirty="0"/>
              <a:t> z</a:t>
            </a:r>
            <a:r>
              <a:rPr lang="cs-CZ" u="sng" dirty="0">
                <a:hlinkClick r:id="rId3" tooltip="Zobá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obák</a:t>
            </a:r>
            <a:r>
              <a:rPr lang="cs-CZ" dirty="0"/>
              <a:t> je černý </a:t>
            </a:r>
          </a:p>
          <a:p>
            <a:r>
              <a:rPr lang="cs-CZ" dirty="0"/>
              <a:t> končetiny šedočerné</a:t>
            </a:r>
          </a:p>
          <a:p>
            <a:r>
              <a:rPr lang="cs-CZ" dirty="0"/>
              <a:t>živí převážně </a:t>
            </a:r>
            <a:r>
              <a:rPr lang="cs-CZ" dirty="0">
                <a:hlinkClick r:id="rId4" tooltip="Pavouci"/>
              </a:rPr>
              <a:t>pavouky</a:t>
            </a:r>
            <a:r>
              <a:rPr lang="cs-CZ" dirty="0"/>
              <a:t> a </a:t>
            </a:r>
            <a:r>
              <a:rPr lang="cs-CZ" dirty="0">
                <a:hlinkClick r:id="rId5" tooltip="Hmyz"/>
              </a:rPr>
              <a:t>hmyzem</a:t>
            </a:r>
            <a:r>
              <a:rPr lang="cs-CZ" dirty="0"/>
              <a:t>,</a:t>
            </a:r>
          </a:p>
          <a:p>
            <a:r>
              <a:rPr lang="cs-CZ" dirty="0"/>
              <a:t> na podzim a v zimě</a:t>
            </a:r>
          </a:p>
          <a:p>
            <a:pPr marL="0" indent="0">
              <a:buNone/>
            </a:pPr>
            <a:r>
              <a:rPr lang="cs-CZ" dirty="0"/>
              <a:t> zase hlavně </a:t>
            </a:r>
            <a:r>
              <a:rPr lang="cs-CZ" dirty="0">
                <a:hlinkClick r:id="rId6" tooltip="Semeno"/>
              </a:rPr>
              <a:t>semeny</a:t>
            </a:r>
            <a:r>
              <a:rPr lang="cs-CZ" dirty="0"/>
              <a:t>,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118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Sýkora parukářka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výrazné chocholce na hlavě. Svrchní strana těla je hnědá</a:t>
            </a:r>
          </a:p>
          <a:p>
            <a:r>
              <a:rPr lang="cs-CZ" sz="2800" dirty="0"/>
              <a:t>v dutinách </a:t>
            </a:r>
            <a:r>
              <a:rPr lang="cs-CZ" sz="2800" dirty="0">
                <a:hlinkClick r:id="rId2" tooltip="Strom"/>
              </a:rPr>
              <a:t>stromů</a:t>
            </a:r>
            <a:r>
              <a:rPr lang="cs-CZ" sz="2800" dirty="0"/>
              <a:t>, které sama buduje ve ztrouchnivělém dřevě. </a:t>
            </a:r>
          </a:p>
          <a:p>
            <a:r>
              <a:rPr lang="cs-CZ" sz="2800" dirty="0"/>
              <a:t>Občas využívá také </a:t>
            </a:r>
            <a:r>
              <a:rPr lang="cs-CZ" sz="2800" dirty="0">
                <a:hlinkClick r:id="rId3" tooltip="Ptačí budka"/>
              </a:rPr>
              <a:t>hnízdní budk</a:t>
            </a:r>
            <a:r>
              <a:rPr lang="cs-CZ" sz="2800" dirty="0"/>
              <a:t>y</a:t>
            </a:r>
          </a:p>
          <a:p>
            <a:r>
              <a:rPr lang="cs-CZ" sz="2800" dirty="0"/>
              <a:t>4-8 světlých, hnědě skvrnitých </a:t>
            </a:r>
            <a:r>
              <a:rPr lang="cs-CZ" sz="2800" dirty="0">
                <a:hlinkClick r:id="rId4" tooltip="Vejce"/>
              </a:rPr>
              <a:t>vajec</a:t>
            </a:r>
            <a:endParaRPr lang="cs-CZ" sz="2800" dirty="0"/>
          </a:p>
          <a:p>
            <a:endParaRPr lang="cs-CZ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07" r="42542" b="11164"/>
          <a:stretch/>
        </p:blipFill>
        <p:spPr bwMode="auto">
          <a:xfrm>
            <a:off x="5580112" y="3429000"/>
            <a:ext cx="3501749" cy="330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94209"/>
            <a:ext cx="3350328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405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Sýkora úhelníček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Hřbet je modrošedý</a:t>
            </a:r>
          </a:p>
          <a:p>
            <a:r>
              <a:rPr lang="cs-CZ" dirty="0"/>
              <a:t>Malý druh sýkory s velkou černou hlavou</a:t>
            </a:r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50"/>
          <a:stretch/>
        </p:blipFill>
        <p:spPr bwMode="auto">
          <a:xfrm>
            <a:off x="4770880" y="2875875"/>
            <a:ext cx="3929238" cy="330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6397"/>
            <a:ext cx="466337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82505"/>
            <a:ext cx="20955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5"/>
              </a:rPr>
              <a:t>http://prehravac.rozhlas.cz/audio/2038315/embed?iframe=true&amp;width=545&amp;height=550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9406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cs-CZ" dirty="0"/>
              <a:t>Brhlík lesní</a:t>
            </a:r>
            <a:br>
              <a:rPr lang="cs-CZ" dirty="0"/>
            </a:br>
            <a:r>
              <a:rPr lang="cs-CZ" sz="1200" dirty="0">
                <a:hlinkClick r:id="rId2"/>
              </a:rPr>
              <a:t>http://www.rozhlas.cz/hlas/pevci-a/_zprava/brhlik-lesni-video--18437</a:t>
            </a:r>
            <a:br>
              <a:rPr lang="cs-CZ" sz="12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Šplhá hlavou dolů</a:t>
            </a:r>
          </a:p>
          <a:p>
            <a:r>
              <a:rPr lang="cs-CZ" dirty="0"/>
              <a:t>Z pod kůry vytahuje larvy hmyzu, v  zimě pojídá semena</a:t>
            </a:r>
          </a:p>
          <a:p>
            <a:r>
              <a:rPr lang="cs-CZ" dirty="0"/>
              <a:t>Dutiny po větších šplhavcích, ale otvor olepí hlínou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4000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5" y="4169061"/>
            <a:ext cx="4005644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318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206A0-21A5-4B96-A0F2-7A7C729A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Sojka obecná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BFCEC4-14A1-4F2E-B1BE-973BF77ED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/>
              <a:t>projevuje se varovným křikem-strážce lesa</a:t>
            </a:r>
          </a:p>
          <a:p>
            <a:r>
              <a:rPr lang="cs-CZ" dirty="0"/>
              <a:t>všežravá – hmyz, drobní obratlovci, vejce, semena, žaludy, bukvice</a:t>
            </a:r>
          </a:p>
          <a:p>
            <a:r>
              <a:rPr lang="cs-CZ" dirty="0"/>
              <a:t>hnízdo ve větvích, nízko nad zemí</a:t>
            </a:r>
          </a:p>
          <a:p>
            <a:r>
              <a:rPr lang="cs-CZ" sz="1800" dirty="0">
                <a:hlinkClick r:id="rId2"/>
              </a:rPr>
              <a:t>https://www.youtube.com/watch?v=ydXinPD7NCQ</a:t>
            </a:r>
            <a:endParaRPr lang="cs-CZ" sz="1800" dirty="0"/>
          </a:p>
          <a:p>
            <a:endParaRPr lang="cs-CZ" sz="1800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F342AE6-731E-46FD-8D9A-9AF50F5A5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536942"/>
            <a:ext cx="5112568" cy="350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58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FC639-A03C-49C2-88F5-D7A5F0A2835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Stromoví pěvci (zápis)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4463AE-0E57-4A67-BB33-3F70631B0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nohy: 3 +1 prst</a:t>
            </a:r>
          </a:p>
          <a:p>
            <a:r>
              <a:rPr lang="cs-CZ" dirty="0"/>
              <a:t>Zobák – šídlovitý nebo kuželovitý</a:t>
            </a:r>
          </a:p>
          <a:p>
            <a:r>
              <a:rPr lang="cs-CZ" dirty="0"/>
              <a:t>Hnízdo miskovité nebo po šplhavcích, budky</a:t>
            </a:r>
          </a:p>
          <a:p>
            <a:r>
              <a:rPr lang="cs-CZ" dirty="0"/>
              <a:t>Mláďata krmivá</a:t>
            </a:r>
          </a:p>
          <a:p>
            <a:r>
              <a:rPr lang="cs-CZ" dirty="0"/>
              <a:t>Hlasové ústrojí = syrinx</a:t>
            </a:r>
          </a:p>
          <a:p>
            <a:r>
              <a:rPr lang="cs-CZ" b="1" dirty="0"/>
              <a:t>Sýkory</a:t>
            </a:r>
          </a:p>
          <a:p>
            <a:pPr lvl="1"/>
            <a:r>
              <a:rPr lang="cs-CZ" dirty="0"/>
              <a:t>koňadra- modrošedý hřbet, černá čepička, hmyz, semena</a:t>
            </a:r>
          </a:p>
          <a:p>
            <a:pPr lvl="1"/>
            <a:r>
              <a:rPr lang="cs-CZ" dirty="0"/>
              <a:t>modřinka – modré temeno, černý proužek přes oko</a:t>
            </a:r>
          </a:p>
          <a:p>
            <a:pPr lvl="1"/>
            <a:r>
              <a:rPr lang="cs-CZ" dirty="0"/>
              <a:t>babka- hnědošedá, bílé líce, brada černá</a:t>
            </a:r>
          </a:p>
          <a:p>
            <a:pPr lvl="1"/>
            <a:r>
              <a:rPr lang="cs-CZ" dirty="0"/>
              <a:t>úhelníček- větší černá hlava</a:t>
            </a:r>
          </a:p>
          <a:p>
            <a:pPr marL="171450" lvl="1" indent="-457200">
              <a:buFont typeface="Arial" panose="020B0604020202020204" pitchFamily="34" charset="0"/>
              <a:buChar char="•"/>
            </a:pPr>
            <a:r>
              <a:rPr lang="cs-CZ" b="1" dirty="0"/>
              <a:t>Brhlík lesní- </a:t>
            </a:r>
            <a:r>
              <a:rPr lang="cs-CZ" dirty="0"/>
              <a:t>černá páska přes oko, hlína kolem otvoru do hnízda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cs-CZ" b="1" dirty="0"/>
              <a:t>Sojka obecná </a:t>
            </a:r>
            <a:r>
              <a:rPr lang="cs-CZ" dirty="0"/>
              <a:t>– modrá pírka, všežravá, hnízdo nad zemí ve větvích</a:t>
            </a:r>
          </a:p>
        </p:txBody>
      </p:sp>
    </p:spTree>
    <p:extLst>
      <p:ext uri="{BB962C8B-B14F-4D97-AF65-F5344CB8AC3E}">
        <p14:creationId xmlns:p14="http://schemas.microsoft.com/office/powerpoint/2010/main" val="2429290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AC8B0A-483C-41F1-ADB3-72D85298D0E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dirty="0"/>
              <a:t>DÚ z online hodiny</a:t>
            </a:r>
            <a:br>
              <a:rPr lang="cs-CZ" sz="2000" dirty="0"/>
            </a:br>
            <a:r>
              <a:rPr lang="cs-CZ" sz="2000" dirty="0"/>
              <a:t>nezasílat, kontrola na další online hodině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2D46E9-AC42-45B0-B17B-8A49B3856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Roztřiď zadané informace: str. 48-49</a:t>
            </a:r>
          </a:p>
          <a:p>
            <a:r>
              <a:rPr lang="cs-CZ" sz="2000" dirty="0"/>
              <a:t>sedí na vrcholu stromu, staří samci u nás přezimují, kuželovitý zobák, potrava hmyz a bobule, potrava semena, tažný, mláďata pojídají hmyz, bílé břicho s černými skvrnami, břicho oranžovohnědé, modré temeno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9A3CC9E-8F64-4AB8-AC6B-52118C567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673246"/>
              </p:ext>
            </p:extLst>
          </p:nvPr>
        </p:nvGraphicFramePr>
        <p:xfrm>
          <a:off x="1524000" y="3284984"/>
          <a:ext cx="6096000" cy="3023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93467368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428764459"/>
                    </a:ext>
                  </a:extLst>
                </a:gridCol>
              </a:tblGrid>
              <a:tr h="431963">
                <a:tc>
                  <a:txBody>
                    <a:bodyPr/>
                    <a:lstStyle/>
                    <a:p>
                      <a:r>
                        <a:rPr lang="cs-CZ" dirty="0"/>
                        <a:t>Drozd zpěvný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Pěnkava obecná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948762"/>
                  </a:ext>
                </a:extLst>
              </a:tr>
              <a:tr h="43196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683188"/>
                  </a:ext>
                </a:extLst>
              </a:tr>
              <a:tr h="43196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776019"/>
                  </a:ext>
                </a:extLst>
              </a:tr>
              <a:tr h="43196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41718"/>
                  </a:ext>
                </a:extLst>
              </a:tr>
              <a:tr h="43196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862305"/>
                  </a:ext>
                </a:extLst>
              </a:tr>
              <a:tr h="43196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945513"/>
                  </a:ext>
                </a:extLst>
              </a:tr>
              <a:tr h="43196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798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259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E4DE1A-9984-4F0A-9F30-7FB69405D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561226-9430-4AED-B2D4-E077A971D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71120"/>
            <a:ext cx="4407790" cy="595021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3717BF1-CEBD-48F1-8D8F-350208C4C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692276"/>
            <a:ext cx="3394473" cy="4975183"/>
          </a:xfrm>
          <a:prstGeom prst="rect">
            <a:avLst/>
          </a:prstGeom>
        </p:spPr>
      </p:pic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C9992E4-D050-4BBA-A061-A59C25E77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3751" y="2087596"/>
            <a:ext cx="33944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8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Stromoví</a:t>
            </a:r>
            <a:r>
              <a:rPr lang="cs-CZ" dirty="0"/>
              <a:t> </a:t>
            </a:r>
            <a:r>
              <a:rPr lang="cs-CZ" b="1" dirty="0"/>
              <a:t>pěvci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3678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1BB04C-8EB9-4680-960C-6F631EAF3F0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Znaky pěvců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4AEEFA-E32C-4320-A8F3-04FF6BC15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pohyb na kmenu- 3 + 1 prsty</a:t>
            </a:r>
          </a:p>
          <a:p>
            <a:r>
              <a:rPr lang="cs-CZ" dirty="0"/>
              <a:t>zobák  rovný – šídlovitý nebo kuželovitý</a:t>
            </a:r>
          </a:p>
          <a:p>
            <a:r>
              <a:rPr lang="cs-CZ" dirty="0"/>
              <a:t>potrava – vyzobávají a vytahují</a:t>
            </a:r>
          </a:p>
          <a:p>
            <a:r>
              <a:rPr lang="cs-CZ" dirty="0"/>
              <a:t>miskovitá hnízda</a:t>
            </a:r>
          </a:p>
          <a:p>
            <a:r>
              <a:rPr lang="cs-CZ" dirty="0"/>
              <a:t>hlasové ústrojí = syrinx</a:t>
            </a:r>
          </a:p>
          <a:p>
            <a:r>
              <a:rPr lang="cs-CZ" dirty="0"/>
              <a:t>každý charakteristický hlas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4C425AE-AF2B-4A92-A3AB-9554DFC776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0" t="24801" r="35300" b="50000"/>
          <a:stretch/>
        </p:blipFill>
        <p:spPr>
          <a:xfrm>
            <a:off x="6088158" y="2729353"/>
            <a:ext cx="3042338" cy="187220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21521C2-C1D1-44E1-860D-17BC4EB18D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674" r="63674" b="7024"/>
          <a:stretch/>
        </p:blipFill>
        <p:spPr>
          <a:xfrm rot="10800000">
            <a:off x="5364088" y="4692842"/>
            <a:ext cx="2664296" cy="214913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C9C6EFC-69E0-49F8-BB8C-0E658D1236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44" t="22359" r="42186" b="66932"/>
          <a:stretch/>
        </p:blipFill>
        <p:spPr>
          <a:xfrm>
            <a:off x="849275" y="5089307"/>
            <a:ext cx="3856396" cy="149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9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Sýkora modřinka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modré temeno a černý proužek přes oko</a:t>
            </a:r>
            <a:endParaRPr lang="cs-CZ" dirty="0">
              <a:hlinkClick r:id="rId2"/>
            </a:endParaRPr>
          </a:p>
          <a:p>
            <a:r>
              <a:rPr lang="cs-CZ" dirty="0"/>
              <a:t>Je velmi aktivní, na </a:t>
            </a:r>
            <a:r>
              <a:rPr lang="cs-CZ" dirty="0">
                <a:hlinkClick r:id="rId3" tooltip="Strom"/>
              </a:rPr>
              <a:t>stromech</a:t>
            </a:r>
            <a:r>
              <a:rPr lang="cs-CZ" dirty="0"/>
              <a:t> se pohybuje kodrcavými poskoky</a:t>
            </a:r>
          </a:p>
          <a:p>
            <a:r>
              <a:rPr lang="cs-CZ" dirty="0"/>
              <a:t>při hledání potravy často visí hlavou dolů. Létá pomalu a vlnkovitě.</a:t>
            </a:r>
          </a:p>
          <a:p>
            <a:r>
              <a:rPr lang="cs-CZ" dirty="0"/>
              <a:t>Hnízdo je typicky v dutinách stromů nebo hnízdních budkách, méně často v hromadách dřeva</a:t>
            </a:r>
          </a:p>
          <a:p>
            <a:r>
              <a:rPr lang="cs-CZ" dirty="0"/>
              <a:t>Nejvyšší známý věk je 11 let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3614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62187"/>
            <a:ext cx="388843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Sýkora modřinka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6882" y="1640805"/>
            <a:ext cx="8229600" cy="51005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sz="3000" dirty="0">
                <a:solidFill>
                  <a:prstClr val="black"/>
                </a:solidFill>
                <a:hlinkClick r:id="rId3"/>
              </a:rPr>
              <a:t>https://cs.wikipedia.org/wiki/Soubor:Cyanistes_caeruleus.ogg</a:t>
            </a:r>
            <a:endParaRPr lang="cs-CZ" sz="3000" dirty="0">
              <a:solidFill>
                <a:prstClr val="black"/>
              </a:solidFill>
            </a:endParaRPr>
          </a:p>
          <a:p>
            <a:r>
              <a:rPr lang="cs-CZ" dirty="0"/>
              <a:t>14-20 dní vysezení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 měsíci mláďata samostatná</a:t>
            </a:r>
          </a:p>
          <a:p>
            <a:r>
              <a:rPr lang="cs-CZ" sz="1900" dirty="0">
                <a:hlinkClick r:id="rId4"/>
              </a:rPr>
              <a:t>https://www.youtube.com/watch?v=0p_jlMi2lvA</a:t>
            </a:r>
            <a:endParaRPr lang="cs-CZ" sz="1900" dirty="0"/>
          </a:p>
          <a:p>
            <a:endParaRPr lang="cs-CZ" sz="1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0968"/>
            <a:ext cx="2466405" cy="246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530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Výskyt sýkory modřinky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44" y="1600200"/>
            <a:ext cx="72461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72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Sýkora koňadra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cs-CZ" dirty="0"/>
              <a:t>Hlavu má leskle černou, jen tváře a příuší jsou bílé. Černá barva pokračuje i na náprsenku</a:t>
            </a:r>
          </a:p>
          <a:p>
            <a:r>
              <a:rPr lang="cs-CZ" dirty="0">
                <a:hlinkClick r:id="rId2"/>
              </a:rPr>
              <a:t>https://cs.wikipedia.org/wiki/Soubor:Parus_major.ogg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hlinkClick r:id="rId3"/>
              </a:rPr>
              <a:t>https://youtu.be/Xa06evghG2Q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9000"/>
            <a:ext cx="4515966" cy="301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44048"/>
            <a:ext cx="3494336" cy="20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727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dirty="0"/>
              <a:t>Sýkora koňadra -mláďata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hlinkClick r:id="rId2"/>
              </a:rPr>
              <a:t>https://upload.wikimedia.org/wikipedia/commons/3/34/20100527-box1-fledging.ogv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Stavba hnízda trvá obvykle 2-6 dnů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92896"/>
            <a:ext cx="3672408" cy="275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693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551</Words>
  <Application>Microsoft Office PowerPoint</Application>
  <PresentationFormat>Předvádění na obrazovce (4:3)</PresentationFormat>
  <Paragraphs>89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Motiv systému Office</vt:lpstr>
      <vt:lpstr>Opakování ŠPLHAVCI</vt:lpstr>
      <vt:lpstr>Prezentace aplikace PowerPoint</vt:lpstr>
      <vt:lpstr>Stromoví pěvci</vt:lpstr>
      <vt:lpstr>Znaky pěvců</vt:lpstr>
      <vt:lpstr>Sýkora modřinka</vt:lpstr>
      <vt:lpstr>Sýkora modřinka</vt:lpstr>
      <vt:lpstr>Výskyt sýkory modřinky</vt:lpstr>
      <vt:lpstr>Sýkora koňadra</vt:lpstr>
      <vt:lpstr>Sýkora koňadra -mláďata</vt:lpstr>
      <vt:lpstr>Sýkora babka</vt:lpstr>
      <vt:lpstr>Sýkora parukářka</vt:lpstr>
      <vt:lpstr>Sýkora úhelníček</vt:lpstr>
      <vt:lpstr>Brhlík lesní http://www.rozhlas.cz/hlas/pevci-a/_zprava/brhlik-lesni-video--18437 </vt:lpstr>
      <vt:lpstr>Sojka obecná</vt:lpstr>
      <vt:lpstr>Stromoví pěvci (zápis)</vt:lpstr>
      <vt:lpstr>DÚ z online hodiny nezasílat, kontrola na další online hodině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Stromoví pěvci</dc:title>
  <dc:creator>Ilona Skořepová</dc:creator>
  <cp:lastModifiedBy>Zbyněk Koláčný</cp:lastModifiedBy>
  <cp:revision>23</cp:revision>
  <dcterms:created xsi:type="dcterms:W3CDTF">2016-02-10T06:44:46Z</dcterms:created>
  <dcterms:modified xsi:type="dcterms:W3CDTF">2021-03-08T12:21:33Z</dcterms:modified>
</cp:coreProperties>
</file>